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Black" panose="020B0A04020102020204" pitchFamily="34" charset="0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309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" y="0"/>
            <a:ext cx="32397700" cy="5162156"/>
          </a:xfrm>
          <a:custGeom>
            <a:avLst/>
            <a:gdLst/>
            <a:ahLst/>
            <a:cxnLst/>
            <a:rect l="l" t="t" r="r" b="b"/>
            <a:pathLst>
              <a:path w="33174053" h="5223380">
                <a:moveTo>
                  <a:pt x="0" y="0"/>
                </a:moveTo>
                <a:lnTo>
                  <a:pt x="33174052" y="0"/>
                </a:lnTo>
                <a:lnTo>
                  <a:pt x="33174052" y="5223379"/>
                </a:lnTo>
                <a:lnTo>
                  <a:pt x="0" y="5223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4259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901" y="38556646"/>
            <a:ext cx="32398851" cy="4636054"/>
          </a:xfrm>
          <a:custGeom>
            <a:avLst/>
            <a:gdLst/>
            <a:ahLst/>
            <a:cxnLst/>
            <a:rect l="l" t="t" r="r" b="b"/>
            <a:pathLst>
              <a:path w="33174053" h="4497876">
                <a:moveTo>
                  <a:pt x="0" y="0"/>
                </a:moveTo>
                <a:lnTo>
                  <a:pt x="33174052" y="0"/>
                </a:lnTo>
                <a:lnTo>
                  <a:pt x="33174052" y="4497876"/>
                </a:lnTo>
                <a:lnTo>
                  <a:pt x="0" y="4497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8506"/>
            </a:stretch>
          </a:blipFill>
        </p:spPr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A07A8CD-2E2F-4B4A-BB2A-DC81D544ACEC}"/>
              </a:ext>
            </a:extLst>
          </p:cNvPr>
          <p:cNvSpPr txBox="1">
            <a:spLocks/>
          </p:cNvSpPr>
          <p:nvPr/>
        </p:nvSpPr>
        <p:spPr>
          <a:xfrm>
            <a:off x="2788444" y="6895249"/>
            <a:ext cx="26821606" cy="20038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500" kern="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TÍTULO</a:t>
            </a:r>
            <a:endParaRPr lang="pt-BR" sz="75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6B2B80D-FBE8-4EC2-AC65-345BE1F95A00}"/>
              </a:ext>
            </a:extLst>
          </p:cNvPr>
          <p:cNvSpPr txBox="1">
            <a:spLocks/>
          </p:cNvSpPr>
          <p:nvPr/>
        </p:nvSpPr>
        <p:spPr>
          <a:xfrm>
            <a:off x="2537351" y="9295395"/>
            <a:ext cx="30763598" cy="265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AUTORES DO TRABALHO APRESETNADO</a:t>
            </a:r>
            <a:endParaRPr lang="pt-BR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¹Discente 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Direito da Faculdade </a:t>
            </a:r>
            <a:r>
              <a:rPr lang="pt-BR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Uniguaçu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²Docente da </a:t>
            </a:r>
            <a:r>
              <a:rPr lang="pt-BR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FaculdadeA</a:t>
            </a: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UNIGUAÇU.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47F5B5C1-7355-4122-A23D-BE431E7DD250}"/>
              </a:ext>
            </a:extLst>
          </p:cNvPr>
          <p:cNvSpPr txBox="1">
            <a:spLocks/>
          </p:cNvSpPr>
          <p:nvPr/>
        </p:nvSpPr>
        <p:spPr>
          <a:xfrm>
            <a:off x="1314518" y="12674518"/>
            <a:ext cx="14919484" cy="9116774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indent="432000" algn="ctr">
              <a:lnSpc>
                <a:spcPct val="150000"/>
              </a:lnSpc>
            </a:pPr>
            <a:r>
              <a:rPr lang="pt-BR" sz="5400" kern="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INTRODUÇÃO</a:t>
            </a:r>
          </a:p>
          <a:p>
            <a:pPr indent="432000" algn="just">
              <a:lnSpc>
                <a:spcPct val="150000"/>
              </a:lnSpc>
            </a:pPr>
            <a:r>
              <a:rPr lang="pt-BR" sz="3600" dirty="0"/>
              <a:t>A introdução deve apresentar o tema do trabalho, contextualizando o problema ou a situação que será abordada. É importante explicar por que esse tema é relevante e qual a motivação para estudá-lo. Também pode incluir uma breve referência ao estado atual do conhecimento sobre o assunto, apontando lacunas ou desafios existentes. Ao final, a introdução deve preparar o leitor para entender os objetivos do trabalho.</a:t>
            </a:r>
            <a:endParaRPr lang="pt-BR" sz="5400" kern="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AFCEFE4-ADE3-48AB-92DE-BD833FA907B8}"/>
              </a:ext>
            </a:extLst>
          </p:cNvPr>
          <p:cNvSpPr txBox="1">
            <a:spLocks/>
          </p:cNvSpPr>
          <p:nvPr/>
        </p:nvSpPr>
        <p:spPr>
          <a:xfrm>
            <a:off x="731044" y="21181560"/>
            <a:ext cx="14919483" cy="614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32000">
              <a:lnSpc>
                <a:spcPct val="150000"/>
              </a:lnSpc>
              <a:spcBef>
                <a:spcPts val="0"/>
              </a:spcBef>
            </a:pPr>
            <a:r>
              <a:rPr lang="pt-BR" sz="5400" dirty="0" smtClean="0">
                <a:latin typeface="Arial Black" panose="020B0A04020102020204" pitchFamily="34" charset="0"/>
              </a:rPr>
              <a:t>OBJETIVOS</a:t>
            </a:r>
          </a:p>
          <a:p>
            <a:pPr indent="432000" algn="just">
              <a:lnSpc>
                <a:spcPct val="150000"/>
              </a:lnSpc>
              <a:spcBef>
                <a:spcPts val="0"/>
              </a:spcBef>
            </a:pPr>
            <a:r>
              <a:rPr lang="pt-BR" sz="33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3600" dirty="0"/>
              <a:t>Nesta seção, devem ser expostos de forma clara e objetiva os propósitos do trabalho. O ideal é que sejam iniciados por verbos no infinitivo, como: </a:t>
            </a:r>
            <a:r>
              <a:rPr lang="pt-BR" sz="3600" i="1" dirty="0"/>
              <a:t>analisar</a:t>
            </a:r>
            <a:r>
              <a:rPr lang="pt-BR" sz="3600" dirty="0"/>
              <a:t>, </a:t>
            </a:r>
            <a:r>
              <a:rPr lang="pt-BR" sz="3600" i="1" dirty="0"/>
              <a:t>investigar</a:t>
            </a:r>
            <a:r>
              <a:rPr lang="pt-BR" sz="3600" dirty="0"/>
              <a:t>, </a:t>
            </a:r>
            <a:r>
              <a:rPr lang="pt-BR" sz="3600" i="1" dirty="0"/>
              <a:t>comparar</a:t>
            </a:r>
            <a:r>
              <a:rPr lang="pt-BR" sz="3600" dirty="0"/>
              <a:t>, </a:t>
            </a:r>
            <a:r>
              <a:rPr lang="pt-BR" sz="3600" i="1" dirty="0"/>
              <a:t>avaliar</a:t>
            </a:r>
            <a:r>
              <a:rPr lang="pt-BR" sz="3600" dirty="0"/>
              <a:t>, entre outros. Pode-se dividir em objetivo geral e objetivos específicos, quando necessário. O foco é mostrar o que se pretende alcançar com a realização do estudo.</a:t>
            </a:r>
          </a:p>
          <a:p>
            <a:pPr indent="432000" algn="just">
              <a:lnSpc>
                <a:spcPct val="150000"/>
              </a:lnSpc>
              <a:spcBef>
                <a:spcPts val="0"/>
              </a:spcBef>
            </a:pPr>
            <a:r>
              <a:rPr lang="pt-BR" sz="3300" dirty="0" smtClean="0"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endParaRPr lang="pt-BR" sz="33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6D2309F6-8C4A-415E-A5B5-ACCAD6DC4080}"/>
              </a:ext>
            </a:extLst>
          </p:cNvPr>
          <p:cNvSpPr txBox="1">
            <a:spLocks/>
          </p:cNvSpPr>
          <p:nvPr/>
        </p:nvSpPr>
        <p:spPr>
          <a:xfrm>
            <a:off x="731043" y="28326767"/>
            <a:ext cx="14919484" cy="1466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32000">
              <a:lnSpc>
                <a:spcPct val="150000"/>
              </a:lnSpc>
              <a:spcBef>
                <a:spcPts val="0"/>
              </a:spcBef>
            </a:pPr>
            <a:r>
              <a:rPr lang="pt-BR" sz="5400" dirty="0">
                <a:latin typeface="Arial Black" panose="020B0A04020102020204" pitchFamily="34" charset="0"/>
              </a:rPr>
              <a:t>METODOLOGIA</a:t>
            </a:r>
          </a:p>
          <a:p>
            <a:pPr indent="432000" algn="just">
              <a:lnSpc>
                <a:spcPct val="150000"/>
              </a:lnSpc>
              <a:spcBef>
                <a:spcPts val="0"/>
              </a:spcBef>
            </a:pPr>
            <a:r>
              <a:rPr lang="pt-BR" sz="3600" dirty="0"/>
              <a:t>A metodologia descreve como o trabalho foi desenvolvido. Deve indicar o tipo de pesquisa (bibliográfica, experimental, qualitativa, quantitativa etc.), os instrumentos utilizados (como questionários, análises laboratoriais, observações), o local de realização, a população ou amostra estudada, e os procedimentos adotados para coleta e análise dos dados. Essa parte mostra a base científica e o rigor da pesquisa.</a:t>
            </a:r>
            <a:endParaRPr lang="pt-BR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86DB32E-1C86-42D9-A59F-24A982E3A0EC}"/>
              </a:ext>
            </a:extLst>
          </p:cNvPr>
          <p:cNvSpPr txBox="1">
            <a:spLocks/>
          </p:cNvSpPr>
          <p:nvPr/>
        </p:nvSpPr>
        <p:spPr>
          <a:xfrm>
            <a:off x="16817476" y="12674518"/>
            <a:ext cx="14919484" cy="939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32000">
              <a:lnSpc>
                <a:spcPct val="150000"/>
              </a:lnSpc>
              <a:spcBef>
                <a:spcPts val="0"/>
              </a:spcBef>
            </a:pPr>
            <a:r>
              <a:rPr lang="pt-BR" sz="5400" dirty="0">
                <a:latin typeface="Arial Black" panose="020B0A04020102020204" pitchFamily="34" charset="0"/>
              </a:rPr>
              <a:t>RESULTADOS E DISCUSSÃO </a:t>
            </a:r>
          </a:p>
          <a:p>
            <a:pPr indent="432000" algn="just">
              <a:lnSpc>
                <a:spcPct val="150000"/>
              </a:lnSpc>
              <a:spcBef>
                <a:spcPts val="0"/>
              </a:spcBef>
            </a:pPr>
            <a:r>
              <a:rPr lang="pt-BR" sz="3600" dirty="0"/>
              <a:t>Aqui são apresentados os principais resultados obtidos a partir da metodologia aplicada. Devem ser descritos de forma clara, podendo incluir dados, análises, gráficos ou tabelas. Além disso, é importante discutir os resultados, interpretando-os à luz da literatura existente, apontando avanços, limitações e implicações práticas. Essa seção mostra a contribuição do trabalho para o conhecimento da área.</a:t>
            </a:r>
            <a:endParaRPr lang="pt-BR" sz="3300" i="1" dirty="0">
              <a:latin typeface="Arial Black" panose="020B0A04020102020204" pitchFamily="34" charset="0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C86DB32E-1C86-42D9-A59F-24A982E3A0EC}"/>
              </a:ext>
            </a:extLst>
          </p:cNvPr>
          <p:cNvSpPr txBox="1">
            <a:spLocks/>
          </p:cNvSpPr>
          <p:nvPr/>
        </p:nvSpPr>
        <p:spPr>
          <a:xfrm>
            <a:off x="16529617" y="20659568"/>
            <a:ext cx="14919484" cy="9399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32000">
              <a:lnSpc>
                <a:spcPct val="150000"/>
              </a:lnSpc>
              <a:spcBef>
                <a:spcPts val="0"/>
              </a:spcBef>
            </a:pPr>
            <a:r>
              <a:rPr lang="pt-BR" sz="5400" dirty="0" smtClean="0">
                <a:latin typeface="Arial Black" panose="020B0A04020102020204" pitchFamily="34" charset="0"/>
              </a:rPr>
              <a:t>CONCLUSÃO</a:t>
            </a:r>
            <a:endParaRPr lang="pt-BR" sz="5400" dirty="0">
              <a:latin typeface="Arial Black" panose="020B0A04020102020204" pitchFamily="34" charset="0"/>
            </a:endParaRPr>
          </a:p>
          <a:p>
            <a:pPr indent="432000" algn="just">
              <a:lnSpc>
                <a:spcPct val="150000"/>
              </a:lnSpc>
              <a:spcBef>
                <a:spcPts val="0"/>
              </a:spcBef>
            </a:pPr>
            <a:r>
              <a:rPr lang="pt-BR" sz="3600" dirty="0"/>
              <a:t>A conclusão retoma os objetivos e indica se foram alcançados. Deve sintetizar os principais achados da pesquisa e destacar sua importância. Também pode apresentar sugestões de continuidade para o estudo ou aplicações práticas dos resultados. É um fechamento crítico e objetivo do trabalho.</a:t>
            </a:r>
            <a:endParaRPr lang="pt-BR" sz="3300" i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338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 Black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Banner Trabalhos</dc:title>
  <dc:creator>Mkt</dc:creator>
  <cp:lastModifiedBy>Marcel Augusto Gava de Salles</cp:lastModifiedBy>
  <cp:revision>5</cp:revision>
  <dcterms:created xsi:type="dcterms:W3CDTF">2006-08-16T00:00:00Z</dcterms:created>
  <dcterms:modified xsi:type="dcterms:W3CDTF">2025-07-18T17:32:34Z</dcterms:modified>
  <dc:identifier>DAGR0Iav4eY</dc:identifier>
</cp:coreProperties>
</file>